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261" r:id="rId3"/>
    <p:sldId id="262" r:id="rId4"/>
    <p:sldId id="263" r:id="rId5"/>
    <p:sldId id="291" r:id="rId6"/>
    <p:sldId id="292" r:id="rId7"/>
    <p:sldId id="287" r:id="rId8"/>
    <p:sldId id="290" r:id="rId9"/>
    <p:sldId id="288" r:id="rId10"/>
    <p:sldId id="264" r:id="rId11"/>
    <p:sldId id="267" r:id="rId12"/>
    <p:sldId id="269" r:id="rId13"/>
    <p:sldId id="268" r:id="rId14"/>
    <p:sldId id="270" r:id="rId15"/>
    <p:sldId id="272" r:id="rId16"/>
    <p:sldId id="274" r:id="rId17"/>
    <p:sldId id="275" r:id="rId18"/>
    <p:sldId id="289" r:id="rId19"/>
    <p:sldId id="271" r:id="rId20"/>
    <p:sldId id="277" r:id="rId21"/>
    <p:sldId id="276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57" r:id="rId31"/>
    <p:sldId id="258" r:id="rId32"/>
    <p:sldId id="260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187" autoAdjust="0"/>
  </p:normalViewPr>
  <p:slideViewPr>
    <p:cSldViewPr snapToGrid="0">
      <p:cViewPr varScale="1">
        <p:scale>
          <a:sx n="69" d="100"/>
          <a:sy n="69" d="100"/>
        </p:scale>
        <p:origin x="11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15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627426-C160-449A-A4A8-9C77998B232F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B6BFA-4EB4-4C4F-BBAF-4860EB98D4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6889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19A86-DA99-49AD-A072-61FED97192A4}" type="datetimeFigureOut">
              <a:rPr lang="en-IN" smtClean="0"/>
              <a:t>09-01-2024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ECD03B-7401-4C33-8A82-DB9311663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317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4615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86018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8605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69445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05272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8517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0966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92334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31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3370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1546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4688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238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2544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6443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082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9650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CD03B-7401-4C33-8A82-DB9311663B63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2140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518: Database Management Systems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8617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653: Network Science</a:t>
            </a:r>
          </a:p>
        </p:txBody>
      </p:sp>
    </p:spTree>
    <p:extLst>
      <p:ext uri="{BB962C8B-B14F-4D97-AF65-F5344CB8AC3E}">
        <p14:creationId xmlns:p14="http://schemas.microsoft.com/office/powerpoint/2010/main" val="11207729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MA 653: Network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9185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92730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77002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4296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57518" y="635634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02023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653: Network Science</a:t>
            </a:r>
          </a:p>
        </p:txBody>
      </p:sp>
    </p:spTree>
    <p:extLst>
      <p:ext uri="{BB962C8B-B14F-4D97-AF65-F5344CB8AC3E}">
        <p14:creationId xmlns:p14="http://schemas.microsoft.com/office/powerpoint/2010/main" val="2779599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653: Network Science</a:t>
            </a:r>
          </a:p>
        </p:txBody>
      </p:sp>
    </p:spTree>
    <p:extLst>
      <p:ext uri="{BB962C8B-B14F-4D97-AF65-F5344CB8AC3E}">
        <p14:creationId xmlns:p14="http://schemas.microsoft.com/office/powerpoint/2010/main" val="6880777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695920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653: Network Science</a:t>
            </a:r>
          </a:p>
        </p:txBody>
      </p:sp>
    </p:spTree>
    <p:extLst>
      <p:ext uri="{BB962C8B-B14F-4D97-AF65-F5344CB8AC3E}">
        <p14:creationId xmlns:p14="http://schemas.microsoft.com/office/powerpoint/2010/main" val="23810541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8000">
              <a:srgbClr val="CADFF1"/>
            </a:gs>
            <a:gs pos="70597">
              <a:srgbClr val="B5D2EC"/>
            </a:gs>
            <a:gs pos="49000">
              <a:schemeClr val="accent1">
                <a:lumMod val="40000"/>
                <a:lumOff val="60000"/>
              </a:schemeClr>
            </a:gs>
            <a:gs pos="72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 smtClean="0"/>
              <a:t>MA 518: Database Management Systems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FB12C-948D-4C77-8613-2E4673F705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4454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Course Overview</a:t>
            </a:r>
            <a:br>
              <a:rPr lang="en-IN" dirty="0" smtClean="0"/>
            </a:br>
            <a:r>
              <a:rPr lang="en-IN" sz="3600" dirty="0" smtClean="0"/>
              <a:t>MA 653: Network Science</a:t>
            </a:r>
            <a:endParaRPr lang="en-IN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2094" y="4506711"/>
            <a:ext cx="9144000" cy="1655762"/>
          </a:xfrm>
        </p:spPr>
        <p:txBody>
          <a:bodyPr/>
          <a:lstStyle/>
          <a:p>
            <a:r>
              <a:rPr lang="en-IN" dirty="0" smtClean="0"/>
              <a:t>Instructor: Ashok Singh Sairam</a:t>
            </a:r>
          </a:p>
          <a:p>
            <a:r>
              <a:rPr lang="en-IN" dirty="0" smtClean="0"/>
              <a:t>             ashok@iitg.ac.in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49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</a:t>
            </a:r>
            <a:r>
              <a:rPr lang="en-IN" dirty="0" smtClean="0"/>
              <a:t>network science?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Scientists in a wide variety of fields have developed </a:t>
            </a:r>
            <a:r>
              <a:rPr lang="en-IN" dirty="0" smtClean="0"/>
              <a:t>tools for </a:t>
            </a:r>
            <a:r>
              <a:rPr lang="en-IN" dirty="0" err="1"/>
              <a:t>analyzing</a:t>
            </a:r>
            <a:r>
              <a:rPr lang="en-IN" dirty="0"/>
              <a:t>, </a:t>
            </a:r>
            <a:r>
              <a:rPr lang="en-IN" dirty="0" smtClean="0"/>
              <a:t>modelling, </a:t>
            </a:r>
            <a:r>
              <a:rPr lang="en-IN" dirty="0"/>
              <a:t>and understanding </a:t>
            </a:r>
            <a:r>
              <a:rPr lang="en-IN" dirty="0" smtClean="0"/>
              <a:t>network structures</a:t>
            </a:r>
            <a:endParaRPr lang="en-IN" dirty="0"/>
          </a:p>
          <a:p>
            <a:pPr lvl="1"/>
            <a:r>
              <a:rPr lang="en-IN" sz="2800" dirty="0" smtClean="0"/>
              <a:t>Mathematical</a:t>
            </a:r>
            <a:r>
              <a:rPr lang="en-IN" sz="2800" dirty="0"/>
              <a:t>, statistical and computational tools</a:t>
            </a:r>
          </a:p>
          <a:p>
            <a:pPr lvl="2"/>
            <a:r>
              <a:rPr lang="en-IN" sz="2800" dirty="0" smtClean="0"/>
              <a:t>Identify </a:t>
            </a:r>
            <a:r>
              <a:rPr lang="en-IN" sz="2800" dirty="0"/>
              <a:t>the best connected node, the path between two nodes</a:t>
            </a:r>
            <a:r>
              <a:rPr lang="en-IN" sz="2800" dirty="0" smtClean="0"/>
              <a:t>, predict </a:t>
            </a:r>
            <a:r>
              <a:rPr lang="en-IN" sz="2800" dirty="0"/>
              <a:t>how a process on a network (e.g., spread of a disease) </a:t>
            </a:r>
            <a:r>
              <a:rPr lang="en-IN" sz="2800" dirty="0" smtClean="0"/>
              <a:t>will take </a:t>
            </a:r>
            <a:r>
              <a:rPr lang="en-IN" sz="2800" dirty="0"/>
              <a:t>place etc.</a:t>
            </a:r>
          </a:p>
          <a:p>
            <a:r>
              <a:rPr lang="en-IN" dirty="0" smtClean="0"/>
              <a:t>These </a:t>
            </a:r>
            <a:r>
              <a:rPr lang="en-IN" dirty="0"/>
              <a:t>tools work in an abstract level – not </a:t>
            </a:r>
            <a:r>
              <a:rPr lang="en-IN" dirty="0" smtClean="0"/>
              <a:t>considering specific </a:t>
            </a:r>
            <a:r>
              <a:rPr lang="en-IN" dirty="0"/>
              <a:t>properties of the network examined</a:t>
            </a:r>
          </a:p>
          <a:p>
            <a:pPr lvl="1"/>
            <a:r>
              <a:rPr lang="en-IN" sz="2800" dirty="0" smtClean="0"/>
              <a:t>General </a:t>
            </a:r>
            <a:r>
              <a:rPr lang="en-IN" sz="2800" dirty="0"/>
              <a:t>applicability to any system that can be represented as </a:t>
            </a:r>
            <a:r>
              <a:rPr lang="en-IN" sz="2800" dirty="0" smtClean="0"/>
              <a:t>a network</a:t>
            </a:r>
            <a:endParaRPr lang="en-IN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036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Examples of networks: The Internet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The Internet</a:t>
            </a:r>
          </a:p>
          <a:p>
            <a:pPr lvl="1"/>
            <a:r>
              <a:rPr lang="en-IN" dirty="0" smtClean="0"/>
              <a:t>Depending </a:t>
            </a:r>
            <a:r>
              <a:rPr lang="en-IN" dirty="0"/>
              <a:t>on the level of </a:t>
            </a:r>
            <a:r>
              <a:rPr lang="en-IN" dirty="0" smtClean="0"/>
              <a:t>granularity, </a:t>
            </a:r>
            <a:r>
              <a:rPr lang="en-IN" dirty="0"/>
              <a:t>vertices </a:t>
            </a:r>
            <a:r>
              <a:rPr lang="en-IN" dirty="0" smtClean="0"/>
              <a:t>can be </a:t>
            </a:r>
            <a:r>
              <a:rPr lang="en-IN" dirty="0"/>
              <a:t>network devices (host machines and routers) or </a:t>
            </a:r>
            <a:r>
              <a:rPr lang="en-IN" dirty="0" smtClean="0"/>
              <a:t>autonomous systems</a:t>
            </a:r>
            <a:endParaRPr lang="en-IN" dirty="0"/>
          </a:p>
          <a:p>
            <a:pPr lvl="1"/>
            <a:r>
              <a:rPr lang="en-IN" dirty="0" smtClean="0"/>
              <a:t>Edges </a:t>
            </a:r>
            <a:r>
              <a:rPr lang="en-IN" dirty="0"/>
              <a:t>are physical links between vertices</a:t>
            </a:r>
          </a:p>
          <a:p>
            <a:pPr lvl="1"/>
            <a:r>
              <a:rPr lang="en-IN" dirty="0" smtClean="0"/>
              <a:t>Studying </a:t>
            </a:r>
            <a:r>
              <a:rPr lang="en-IN" dirty="0"/>
              <a:t>the Internet structure can help understand </a:t>
            </a:r>
            <a:r>
              <a:rPr lang="en-IN" dirty="0" smtClean="0"/>
              <a:t>and improve </a:t>
            </a:r>
            <a:r>
              <a:rPr lang="en-IN" dirty="0"/>
              <a:t>the performance</a:t>
            </a:r>
          </a:p>
          <a:p>
            <a:pPr lvl="2"/>
            <a:r>
              <a:rPr lang="en-IN" sz="2400" dirty="0" smtClean="0"/>
              <a:t>How </a:t>
            </a:r>
            <a:r>
              <a:rPr lang="en-IN" sz="2400" dirty="0"/>
              <a:t>do we route packets over the Internet?</a:t>
            </a:r>
          </a:p>
          <a:p>
            <a:pPr lvl="2"/>
            <a:r>
              <a:rPr lang="en-IN" sz="2400" dirty="0" smtClean="0"/>
              <a:t>How </a:t>
            </a:r>
            <a:r>
              <a:rPr lang="en-IN" sz="2400" dirty="0"/>
              <a:t>resilient is the Internet in the failure of nodes/edges?</a:t>
            </a:r>
          </a:p>
          <a:p>
            <a:pPr lvl="2"/>
            <a:r>
              <a:rPr lang="en-IN" sz="2400" dirty="0" smtClean="0"/>
              <a:t>Which </a:t>
            </a:r>
            <a:r>
              <a:rPr lang="en-IN" sz="2400" dirty="0"/>
              <a:t>edge’s capacity should we boost?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872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The Internet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487575" cy="4351338"/>
          </a:xfrm>
        </p:spPr>
        <p:txBody>
          <a:bodyPr>
            <a:normAutofit/>
          </a:bodyPr>
          <a:lstStyle/>
          <a:p>
            <a:r>
              <a:rPr lang="en-IN" sz="2400" dirty="0"/>
              <a:t>Partial map of the Internet </a:t>
            </a:r>
            <a:r>
              <a:rPr lang="en-IN" sz="2400" dirty="0" smtClean="0"/>
              <a:t>as </a:t>
            </a:r>
            <a:r>
              <a:rPr lang="en-IN" sz="2400" dirty="0"/>
              <a:t>on </a:t>
            </a:r>
            <a:r>
              <a:rPr lang="en-IN" sz="2400" dirty="0" smtClean="0"/>
              <a:t>January </a:t>
            </a:r>
            <a:r>
              <a:rPr lang="en-IN" sz="2400" dirty="0"/>
              <a:t>15, </a:t>
            </a:r>
            <a:r>
              <a:rPr lang="en-IN" sz="2400" dirty="0" smtClean="0"/>
              <a:t>2005</a:t>
            </a:r>
          </a:p>
          <a:p>
            <a:r>
              <a:rPr lang="en-IN" sz="2400" dirty="0" smtClean="0"/>
              <a:t>Edge length : delay</a:t>
            </a:r>
          </a:p>
          <a:p>
            <a:r>
              <a:rPr lang="en-IN" sz="2400" dirty="0" smtClean="0"/>
              <a:t>Edge Color</a:t>
            </a:r>
            <a:r>
              <a:rPr lang="en-IN" sz="2400" dirty="0"/>
              <a:t>: domain</a:t>
            </a:r>
          </a:p>
          <a:p>
            <a:r>
              <a:rPr lang="en-IN" sz="2400" dirty="0" smtClean="0"/>
              <a:t>Nodes: IP address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6846" y="0"/>
            <a:ext cx="7866225" cy="758619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6846" y="230188"/>
            <a:ext cx="14350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428142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Examples of </a:t>
            </a:r>
            <a:r>
              <a:rPr lang="en-IN" dirty="0" smtClean="0"/>
              <a:t>networks: WWW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5686" y="1825625"/>
            <a:ext cx="8294914" cy="4351338"/>
          </a:xfrm>
        </p:spPr>
        <p:txBody>
          <a:bodyPr/>
          <a:lstStyle/>
          <a:p>
            <a:r>
              <a:rPr lang="en-IN" dirty="0"/>
              <a:t>The World Wide Web</a:t>
            </a:r>
          </a:p>
          <a:p>
            <a:pPr lvl="1"/>
            <a:r>
              <a:rPr lang="en-IN" dirty="0" smtClean="0"/>
              <a:t>Often confused </a:t>
            </a:r>
            <a:r>
              <a:rPr lang="en-IN" dirty="0"/>
              <a:t>with the Internet but they are different!</a:t>
            </a:r>
          </a:p>
          <a:p>
            <a:pPr lvl="1"/>
            <a:r>
              <a:rPr lang="en-IN" dirty="0" smtClean="0"/>
              <a:t>The </a:t>
            </a:r>
            <a:r>
              <a:rPr lang="en-IN" dirty="0"/>
              <a:t>Web is a network of information stored in webpages</a:t>
            </a:r>
          </a:p>
          <a:p>
            <a:pPr lvl="2"/>
            <a:r>
              <a:rPr lang="en-IN" sz="2400" dirty="0" smtClean="0"/>
              <a:t>Nodes </a:t>
            </a:r>
            <a:r>
              <a:rPr lang="en-IN" sz="2400" dirty="0"/>
              <a:t>are the webpages</a:t>
            </a:r>
          </a:p>
          <a:p>
            <a:pPr lvl="2"/>
            <a:r>
              <a:rPr lang="en-IN" sz="2400" dirty="0" smtClean="0"/>
              <a:t>Edges </a:t>
            </a:r>
            <a:r>
              <a:rPr lang="en-IN" sz="2400" dirty="0"/>
              <a:t>are the hyperlinks between the pages</a:t>
            </a:r>
          </a:p>
          <a:p>
            <a:pPr lvl="1"/>
            <a:r>
              <a:rPr lang="en-IN" dirty="0" smtClean="0"/>
              <a:t>The </a:t>
            </a:r>
            <a:r>
              <a:rPr lang="en-IN" dirty="0"/>
              <a:t>structure of this network is one of the major factors </a:t>
            </a:r>
            <a:r>
              <a:rPr lang="en-IN" dirty="0" smtClean="0"/>
              <a:t>that Google </a:t>
            </a:r>
            <a:r>
              <a:rPr lang="en-IN" dirty="0"/>
              <a:t>exploits in its search engine</a:t>
            </a:r>
          </a:p>
          <a:p>
            <a:pPr lvl="1"/>
            <a:r>
              <a:rPr lang="en-IN" dirty="0" smtClean="0"/>
              <a:t>Directed </a:t>
            </a:r>
            <a:r>
              <a:rPr lang="en-IN" dirty="0"/>
              <a:t>edges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8381" y="2657735"/>
            <a:ext cx="3803877" cy="273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95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Examples of </a:t>
            </a:r>
            <a:r>
              <a:rPr lang="en-IN" dirty="0" smtClean="0"/>
              <a:t>networks: Social Networks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Social networks</a:t>
            </a:r>
          </a:p>
          <a:p>
            <a:pPr lvl="1"/>
            <a:r>
              <a:rPr lang="en-IN" sz="2800" dirty="0" smtClean="0"/>
              <a:t>Network </a:t>
            </a:r>
            <a:r>
              <a:rPr lang="en-IN" sz="2800" dirty="0"/>
              <a:t>of people</a:t>
            </a:r>
          </a:p>
          <a:p>
            <a:pPr lvl="2"/>
            <a:r>
              <a:rPr lang="en-IN" sz="2800" dirty="0" smtClean="0"/>
              <a:t>Edges </a:t>
            </a:r>
            <a:r>
              <a:rPr lang="en-IN" sz="2800" dirty="0"/>
              <a:t>can represent friendships, relative relations, </a:t>
            </a:r>
            <a:r>
              <a:rPr lang="en-IN" sz="2800" dirty="0" smtClean="0"/>
              <a:t>co-locations etc</a:t>
            </a:r>
            <a:r>
              <a:rPr lang="en-IN" sz="2800" dirty="0"/>
              <a:t>.</a:t>
            </a:r>
          </a:p>
          <a:p>
            <a:pPr lvl="1"/>
            <a:r>
              <a:rPr lang="en-IN" sz="2800" dirty="0" smtClean="0"/>
              <a:t>Long </a:t>
            </a:r>
            <a:r>
              <a:rPr lang="en-IN" sz="2800" dirty="0"/>
              <a:t>tradition in network analysis</a:t>
            </a:r>
          </a:p>
          <a:p>
            <a:pPr lvl="1"/>
            <a:r>
              <a:rPr lang="en-IN" sz="2800" dirty="0" smtClean="0"/>
              <a:t>Traditionally </a:t>
            </a:r>
            <a:r>
              <a:rPr lang="en-IN" sz="2800" dirty="0"/>
              <a:t>social network studies were based on small </a:t>
            </a:r>
            <a:r>
              <a:rPr lang="en-IN" sz="2800" dirty="0" smtClean="0"/>
              <a:t>scale networks</a:t>
            </a:r>
            <a:endParaRPr lang="en-IN" sz="2800" dirty="0"/>
          </a:p>
          <a:p>
            <a:pPr lvl="1"/>
            <a:r>
              <a:rPr lang="en-IN" sz="2800" dirty="0" smtClean="0"/>
              <a:t>Online </a:t>
            </a:r>
            <a:r>
              <a:rPr lang="en-IN" sz="2800" dirty="0"/>
              <a:t>social media have provided network data on </a:t>
            </a:r>
            <a:r>
              <a:rPr lang="en-IN" sz="2800" dirty="0" smtClean="0"/>
              <a:t>previously unreachable </a:t>
            </a:r>
            <a:r>
              <a:rPr lang="en-IN" sz="2800" dirty="0"/>
              <a:t>scale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69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Examples of </a:t>
            </a:r>
            <a:r>
              <a:rPr lang="en-IN" dirty="0" smtClean="0"/>
              <a:t>networks: Disease network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29604"/>
          </a:xfrm>
        </p:spPr>
        <p:txBody>
          <a:bodyPr>
            <a:normAutofit/>
          </a:bodyPr>
          <a:lstStyle/>
          <a:p>
            <a:r>
              <a:rPr lang="en-IN" dirty="0" smtClean="0"/>
              <a:t>Human </a:t>
            </a:r>
            <a:r>
              <a:rPr lang="en-IN" dirty="0"/>
              <a:t>D</a:t>
            </a:r>
            <a:r>
              <a:rPr lang="en-IN" dirty="0" smtClean="0"/>
              <a:t>isease </a:t>
            </a:r>
            <a:r>
              <a:rPr lang="en-IN" dirty="0"/>
              <a:t>N</a:t>
            </a:r>
            <a:r>
              <a:rPr lang="en-IN" dirty="0" smtClean="0"/>
              <a:t>etwork (HDN)</a:t>
            </a:r>
          </a:p>
          <a:p>
            <a:pPr lvl="1"/>
            <a:r>
              <a:rPr lang="en-IN" dirty="0"/>
              <a:t>Vertices are </a:t>
            </a:r>
            <a:r>
              <a:rPr lang="en-IN" dirty="0" smtClean="0"/>
              <a:t>humans (disorders)</a:t>
            </a:r>
            <a:endParaRPr lang="en-IN" dirty="0"/>
          </a:p>
          <a:p>
            <a:pPr lvl="1"/>
            <a:r>
              <a:rPr lang="en-IN" dirty="0"/>
              <a:t>E</a:t>
            </a:r>
            <a:r>
              <a:rPr lang="en-IN" dirty="0" smtClean="0"/>
              <a:t>dge </a:t>
            </a:r>
            <a:r>
              <a:rPr lang="en-IN" dirty="0"/>
              <a:t>from A to B, </a:t>
            </a:r>
            <a:r>
              <a:rPr lang="en-IN" dirty="0" err="1"/>
              <a:t>iff</a:t>
            </a:r>
            <a:r>
              <a:rPr lang="en-IN" dirty="0"/>
              <a:t> B </a:t>
            </a:r>
            <a:r>
              <a:rPr lang="en-IN" dirty="0" smtClean="0"/>
              <a:t>infects A </a:t>
            </a:r>
          </a:p>
          <a:p>
            <a:pPr lvl="2"/>
            <a:r>
              <a:rPr lang="en-IN" sz="2400" dirty="0" smtClean="0"/>
              <a:t>at </a:t>
            </a:r>
            <a:r>
              <a:rPr lang="en-IN" sz="2400" dirty="0"/>
              <a:t>least one gene in which mutations are associated with both disorders</a:t>
            </a:r>
            <a:endParaRPr lang="en-IN" sz="2400" dirty="0" smtClean="0"/>
          </a:p>
          <a:p>
            <a:pPr lvl="1"/>
            <a:r>
              <a:rPr lang="en-IN" dirty="0"/>
              <a:t>Can help </a:t>
            </a:r>
            <a:r>
              <a:rPr lang="en-IN" dirty="0" smtClean="0"/>
              <a:t>understand how disease infection spreads</a:t>
            </a:r>
          </a:p>
          <a:p>
            <a:pPr lvl="1"/>
            <a:r>
              <a:rPr lang="en-IN" dirty="0" smtClean="0"/>
              <a:t>Prevalence of a disease type in a location</a:t>
            </a:r>
          </a:p>
          <a:p>
            <a:r>
              <a:rPr lang="en-IN" dirty="0" smtClean="0"/>
              <a:t>Properties of HDN</a:t>
            </a:r>
          </a:p>
          <a:p>
            <a:pPr lvl="1"/>
            <a:r>
              <a:rPr lang="en-IN" dirty="0" smtClean="0"/>
              <a:t>Disconnected nodes/small clusters</a:t>
            </a:r>
          </a:p>
          <a:p>
            <a:pPr lvl="2"/>
            <a:r>
              <a:rPr lang="en-IN" dirty="0" smtClean="0"/>
              <a:t> disorders </a:t>
            </a:r>
            <a:r>
              <a:rPr lang="en-IN" dirty="0"/>
              <a:t>have a distinct and unique genetic </a:t>
            </a:r>
            <a:r>
              <a:rPr lang="en-IN" dirty="0" smtClean="0"/>
              <a:t>origin</a:t>
            </a:r>
          </a:p>
          <a:p>
            <a:pPr lvl="1"/>
            <a:r>
              <a:rPr lang="en-IN" dirty="0" smtClean="0"/>
              <a:t>Many connections b/w nodes and disorder class</a:t>
            </a:r>
          </a:p>
          <a:p>
            <a:pPr lvl="2"/>
            <a:r>
              <a:rPr lang="en-IN" dirty="0"/>
              <a:t>genetic origins of most </a:t>
            </a:r>
            <a:r>
              <a:rPr lang="en-IN" dirty="0" smtClean="0"/>
              <a:t>diseases are shared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898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Disease network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276600" cy="4351338"/>
          </a:xfrm>
        </p:spPr>
        <p:txBody>
          <a:bodyPr>
            <a:normAutofit/>
          </a:bodyPr>
          <a:lstStyle/>
          <a:p>
            <a:r>
              <a:rPr lang="en-IN" sz="2400" dirty="0" smtClean="0"/>
              <a:t>HDN generated independently of disorder class</a:t>
            </a:r>
          </a:p>
          <a:p>
            <a:r>
              <a:rPr lang="en-IN" sz="2400" dirty="0" smtClean="0"/>
              <a:t>However, results in clusters according to major disorders</a:t>
            </a:r>
          </a:p>
          <a:p>
            <a:r>
              <a:rPr lang="en-IN" sz="2400" dirty="0" smtClean="0"/>
              <a:t>Difference b/w different classes</a:t>
            </a:r>
          </a:p>
          <a:p>
            <a:pPr lvl="1"/>
            <a:r>
              <a:rPr lang="en-IN" sz="2000" dirty="0" smtClean="0"/>
              <a:t>Cancer clusters are tightly interconnected</a:t>
            </a:r>
            <a:endParaRPr lang="en-IN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323" y="1669833"/>
            <a:ext cx="8235677" cy="450713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293103" y="5822835"/>
            <a:ext cx="2767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 err="1"/>
              <a:t>Kwang</a:t>
            </a:r>
            <a:r>
              <a:rPr lang="en-IN" b="1" dirty="0"/>
              <a:t>-Il </a:t>
            </a:r>
            <a:r>
              <a:rPr lang="en-IN" b="1" dirty="0" smtClean="0"/>
              <a:t>Goh, et. al. (2007)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71361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Examples of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Transportation networks</a:t>
            </a:r>
          </a:p>
          <a:p>
            <a:pPr lvl="1"/>
            <a:r>
              <a:rPr lang="en-IN" dirty="0" smtClean="0"/>
              <a:t>Airline </a:t>
            </a:r>
            <a:r>
              <a:rPr lang="en-IN" dirty="0"/>
              <a:t>routes, road and rail networks</a:t>
            </a:r>
          </a:p>
          <a:p>
            <a:pPr lvl="2"/>
            <a:r>
              <a:rPr lang="en-IN" sz="2400" dirty="0" smtClean="0"/>
              <a:t>Road </a:t>
            </a:r>
            <a:r>
              <a:rPr lang="en-IN" sz="2400" dirty="0"/>
              <a:t>networks (usually)</a:t>
            </a:r>
          </a:p>
          <a:p>
            <a:pPr lvl="3"/>
            <a:r>
              <a:rPr lang="en-IN" sz="2400" dirty="0" smtClean="0"/>
              <a:t>Vertices</a:t>
            </a:r>
            <a:r>
              <a:rPr lang="en-IN" sz="2400" dirty="0"/>
              <a:t>: road intersections</a:t>
            </a:r>
          </a:p>
          <a:p>
            <a:pPr lvl="3"/>
            <a:r>
              <a:rPr lang="en-IN" sz="2400" dirty="0" smtClean="0"/>
              <a:t>Edges</a:t>
            </a:r>
            <a:r>
              <a:rPr lang="en-IN" sz="2400" dirty="0"/>
              <a:t>: roads</a:t>
            </a:r>
          </a:p>
          <a:p>
            <a:pPr lvl="2"/>
            <a:r>
              <a:rPr lang="en-IN" sz="2400" dirty="0" smtClean="0"/>
              <a:t>Rail </a:t>
            </a:r>
            <a:r>
              <a:rPr lang="en-IN" sz="2400" dirty="0"/>
              <a:t>networks</a:t>
            </a:r>
          </a:p>
          <a:p>
            <a:pPr lvl="3"/>
            <a:r>
              <a:rPr lang="en-IN" sz="2400" dirty="0" smtClean="0"/>
              <a:t>Vertices</a:t>
            </a:r>
            <a:r>
              <a:rPr lang="en-IN" sz="2400" dirty="0"/>
              <a:t>: locations</a:t>
            </a:r>
          </a:p>
          <a:p>
            <a:pPr lvl="3"/>
            <a:r>
              <a:rPr lang="en-IN" sz="2400" dirty="0" smtClean="0"/>
              <a:t>Edges</a:t>
            </a:r>
            <a:r>
              <a:rPr lang="en-IN" sz="2400" dirty="0"/>
              <a:t>: between locations that are connected with a single train</a:t>
            </a:r>
          </a:p>
          <a:p>
            <a:pPr lvl="3"/>
            <a:r>
              <a:rPr lang="en-IN" sz="2200" dirty="0" smtClean="0"/>
              <a:t>More </a:t>
            </a:r>
            <a:r>
              <a:rPr lang="en-IN" sz="2200" dirty="0"/>
              <a:t>general bipartite networks</a:t>
            </a:r>
          </a:p>
          <a:p>
            <a:pPr lvl="2"/>
            <a:r>
              <a:rPr lang="en-IN" sz="2400" dirty="0" smtClean="0"/>
              <a:t>Network </a:t>
            </a:r>
            <a:r>
              <a:rPr lang="en-IN" sz="2400" dirty="0"/>
              <a:t>theory can be applied to identify the “optimal” </a:t>
            </a:r>
            <a:r>
              <a:rPr lang="en-IN" sz="2400" dirty="0" smtClean="0"/>
              <a:t>structure of </a:t>
            </a:r>
            <a:r>
              <a:rPr lang="en-IN" sz="2400" dirty="0"/>
              <a:t>a transportation network for a pre-specified objective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8176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Examples of Networks: Flight connectivity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199914" cy="4351338"/>
          </a:xfrm>
        </p:spPr>
        <p:txBody>
          <a:bodyPr/>
          <a:lstStyle/>
          <a:p>
            <a:r>
              <a:rPr lang="en-IN" dirty="0" smtClean="0"/>
              <a:t>World wide airport based on their connectivity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468086" y="5419348"/>
            <a:ext cx="11277600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1600" dirty="0">
              <a:solidFill>
                <a:srgbClr val="000000"/>
              </a:solidFill>
              <a:latin typeface="Charis SIL"/>
            </a:endParaRPr>
          </a:p>
          <a:p>
            <a:r>
              <a:rPr lang="en-IN" sz="1600" dirty="0">
                <a:solidFill>
                  <a:srgbClr val="000000"/>
                </a:solidFill>
                <a:latin typeface="Charis SIL"/>
              </a:rPr>
              <a:t> </a:t>
            </a:r>
            <a:r>
              <a:rPr lang="en-IN" dirty="0">
                <a:solidFill>
                  <a:srgbClr val="000000"/>
                </a:solidFill>
                <a:latin typeface="Charis SIL"/>
              </a:rPr>
              <a:t>COVID-19 pandemic and air transportation: Successfully </a:t>
            </a:r>
            <a:r>
              <a:rPr lang="en-IN" dirty="0" smtClean="0">
                <a:solidFill>
                  <a:srgbClr val="000000"/>
                </a:solidFill>
                <a:latin typeface="Charis SIL"/>
              </a:rPr>
              <a:t>navigating …  - </a:t>
            </a:r>
            <a:r>
              <a:rPr lang="en-IN" dirty="0" err="1" smtClean="0"/>
              <a:t>Xiaoqian</a:t>
            </a:r>
            <a:r>
              <a:rPr lang="en-IN" dirty="0" smtClean="0"/>
              <a:t> Sun, et. al. (2021)</a:t>
            </a:r>
          </a:p>
          <a:p>
            <a:r>
              <a:rPr lang="en-IN" dirty="0"/>
              <a:t> </a:t>
            </a:r>
            <a:r>
              <a:rPr lang="en-IN" dirty="0" smtClean="0"/>
              <a:t>                                                                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291" y="2533880"/>
            <a:ext cx="9579731" cy="319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57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Examples of </a:t>
            </a:r>
            <a:r>
              <a:rPr lang="en-IN" dirty="0" smtClean="0"/>
              <a:t>networks: Delivery Networks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Delivery and distribution networks</a:t>
            </a:r>
          </a:p>
          <a:p>
            <a:pPr lvl="1"/>
            <a:r>
              <a:rPr lang="en-IN" dirty="0" smtClean="0"/>
              <a:t>Gas </a:t>
            </a:r>
            <a:r>
              <a:rPr lang="en-IN" dirty="0"/>
              <a:t>pipelines, water and sewerage lines, routes used by </a:t>
            </a:r>
            <a:r>
              <a:rPr lang="en-IN" dirty="0" smtClean="0"/>
              <a:t>the post </a:t>
            </a:r>
            <a:r>
              <a:rPr lang="en-IN" dirty="0"/>
              <a:t>office and package delivery and cargo companies</a:t>
            </a:r>
          </a:p>
          <a:p>
            <a:pPr lvl="1"/>
            <a:r>
              <a:rPr lang="en-IN" dirty="0" smtClean="0"/>
              <a:t>Gas </a:t>
            </a:r>
            <a:r>
              <a:rPr lang="en-IN" dirty="0"/>
              <a:t>distribution network</a:t>
            </a:r>
          </a:p>
          <a:p>
            <a:pPr lvl="2"/>
            <a:r>
              <a:rPr lang="en-IN" sz="2400" dirty="0" smtClean="0"/>
              <a:t>Edges</a:t>
            </a:r>
            <a:r>
              <a:rPr lang="en-IN" sz="2400" dirty="0"/>
              <a:t>: pipelines</a:t>
            </a:r>
          </a:p>
          <a:p>
            <a:pPr lvl="2"/>
            <a:r>
              <a:rPr lang="en-IN" sz="2400" dirty="0" smtClean="0"/>
              <a:t>Vertices</a:t>
            </a:r>
            <a:r>
              <a:rPr lang="en-IN" sz="2400" dirty="0"/>
              <a:t>: intersections of pipelines</a:t>
            </a:r>
          </a:p>
          <a:p>
            <a:pPr lvl="3"/>
            <a:r>
              <a:rPr lang="en-IN" sz="2400" dirty="0" smtClean="0"/>
              <a:t>Pumping</a:t>
            </a:r>
            <a:r>
              <a:rPr lang="en-IN" sz="2400" dirty="0"/>
              <a:t>, switching and storage </a:t>
            </a:r>
            <a:r>
              <a:rPr lang="en-IN" sz="2400" dirty="0" smtClean="0"/>
              <a:t>facilities  and </a:t>
            </a:r>
            <a:r>
              <a:rPr lang="en-IN" sz="2400" dirty="0"/>
              <a:t>refineries</a:t>
            </a:r>
          </a:p>
          <a:p>
            <a:pPr lvl="1"/>
            <a:r>
              <a:rPr lang="en-IN" dirty="0" smtClean="0"/>
              <a:t>River networks</a:t>
            </a:r>
          </a:p>
          <a:p>
            <a:pPr lvl="1"/>
            <a:r>
              <a:rPr lang="en-IN" dirty="0"/>
              <a:t>B</a:t>
            </a:r>
            <a:r>
              <a:rPr lang="en-IN" dirty="0" smtClean="0"/>
              <a:t>lood </a:t>
            </a:r>
            <a:r>
              <a:rPr lang="en-IN" dirty="0"/>
              <a:t>vessels in </a:t>
            </a:r>
            <a:r>
              <a:rPr lang="en-IN" dirty="0" smtClean="0"/>
              <a:t>animals and </a:t>
            </a:r>
            <a:r>
              <a:rPr lang="en-IN" dirty="0"/>
              <a:t>plants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077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a network?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collection of points joined together in pairs by </a:t>
            </a:r>
            <a:r>
              <a:rPr lang="en-IN" dirty="0" smtClean="0"/>
              <a:t>lines</a:t>
            </a:r>
          </a:p>
          <a:p>
            <a:pPr lvl="1"/>
            <a:r>
              <a:rPr lang="en-IN" dirty="0"/>
              <a:t>Points that will be joined together depends on the </a:t>
            </a:r>
            <a:r>
              <a:rPr lang="en-IN" dirty="0" smtClean="0"/>
              <a:t>context</a:t>
            </a:r>
          </a:p>
          <a:p>
            <a:pPr lvl="2"/>
            <a:r>
              <a:rPr lang="en-IN" sz="2400" i="1" dirty="0" smtClean="0"/>
              <a:t>Points:</a:t>
            </a:r>
            <a:r>
              <a:rPr lang="en-IN" sz="2400" dirty="0" smtClean="0"/>
              <a:t> </a:t>
            </a:r>
            <a:r>
              <a:rPr lang="en-IN" sz="2400" dirty="0"/>
              <a:t>Vertices, nodes, actors </a:t>
            </a:r>
            <a:r>
              <a:rPr lang="en-IN" sz="2400" dirty="0" smtClean="0"/>
              <a:t>…</a:t>
            </a:r>
          </a:p>
          <a:p>
            <a:pPr lvl="2"/>
            <a:r>
              <a:rPr lang="en-IN" sz="2400" i="1" dirty="0" smtClean="0"/>
              <a:t>Lines:</a:t>
            </a:r>
            <a:r>
              <a:rPr lang="en-IN" sz="2400" dirty="0" smtClean="0"/>
              <a:t> Edges, relationship</a:t>
            </a:r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923" y="3505200"/>
            <a:ext cx="4587550" cy="239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95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Examples of </a:t>
            </a:r>
            <a:r>
              <a:rPr lang="en-IN" dirty="0" smtClean="0"/>
              <a:t>networks: Affiliation network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Affiliation networks</a:t>
            </a:r>
          </a:p>
          <a:p>
            <a:pPr lvl="1"/>
            <a:r>
              <a:rPr lang="en-IN" dirty="0" smtClean="0"/>
              <a:t>Two </a:t>
            </a:r>
            <a:r>
              <a:rPr lang="en-IN" dirty="0"/>
              <a:t>types of vertices</a:t>
            </a:r>
          </a:p>
          <a:p>
            <a:pPr lvl="2"/>
            <a:r>
              <a:rPr lang="en-IN" dirty="0" smtClean="0"/>
              <a:t>Connections </a:t>
            </a:r>
            <a:r>
              <a:rPr lang="en-IN" dirty="0"/>
              <a:t>allowed only among different types of vertices</a:t>
            </a:r>
          </a:p>
          <a:p>
            <a:pPr lvl="1"/>
            <a:r>
              <a:rPr lang="en-IN" dirty="0" smtClean="0"/>
              <a:t>E.g</a:t>
            </a:r>
            <a:r>
              <a:rPr lang="en-IN" dirty="0"/>
              <a:t>., board of directors of companies and their </a:t>
            </a:r>
            <a:r>
              <a:rPr lang="en-IN" dirty="0" smtClean="0"/>
              <a:t>members, people </a:t>
            </a:r>
            <a:r>
              <a:rPr lang="en-IN" dirty="0"/>
              <a:t>and locations they visit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039" y="3397332"/>
            <a:ext cx="6717762" cy="29145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3393" y="4720937"/>
            <a:ext cx="33116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u="sng" dirty="0" smtClean="0"/>
              <a:t>Figure</a:t>
            </a:r>
            <a:r>
              <a:rPr lang="en-IN" sz="2000" dirty="0" smtClean="0"/>
              <a:t>: Women connected by </a:t>
            </a:r>
          </a:p>
          <a:p>
            <a:r>
              <a:rPr lang="en-IN" sz="2000" dirty="0" smtClean="0"/>
              <a:t>common attendance at social </a:t>
            </a:r>
          </a:p>
          <a:p>
            <a:r>
              <a:rPr lang="en-IN" sz="2000" dirty="0" smtClean="0"/>
              <a:t>events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81742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Examples of </a:t>
            </a:r>
            <a:r>
              <a:rPr lang="en-IN" dirty="0" smtClean="0"/>
              <a:t>networks: citation network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Citation networks</a:t>
            </a:r>
          </a:p>
          <a:p>
            <a:pPr lvl="1"/>
            <a:r>
              <a:rPr lang="en-IN" dirty="0" smtClean="0"/>
              <a:t>Vertices </a:t>
            </a:r>
            <a:r>
              <a:rPr lang="en-IN" dirty="0"/>
              <a:t>are papers</a:t>
            </a:r>
          </a:p>
          <a:p>
            <a:pPr lvl="1"/>
            <a:r>
              <a:rPr lang="en-IN" dirty="0" smtClean="0"/>
              <a:t>An </a:t>
            </a:r>
            <a:r>
              <a:rPr lang="en-IN" dirty="0"/>
              <a:t>edge exists from paper A to paper B, </a:t>
            </a:r>
            <a:r>
              <a:rPr lang="en-IN" dirty="0" err="1"/>
              <a:t>iff</a:t>
            </a:r>
            <a:r>
              <a:rPr lang="en-IN" dirty="0"/>
              <a:t> A cites B</a:t>
            </a:r>
          </a:p>
          <a:p>
            <a:pPr lvl="1"/>
            <a:r>
              <a:rPr lang="en-IN" dirty="0" smtClean="0"/>
              <a:t>Network </a:t>
            </a:r>
            <a:r>
              <a:rPr lang="en-IN" dirty="0"/>
              <a:t>analysis can be used to identify influential papers</a:t>
            </a:r>
          </a:p>
          <a:p>
            <a:pPr lvl="2"/>
            <a:r>
              <a:rPr lang="en-IN" sz="2400" dirty="0" err="1" smtClean="0"/>
              <a:t>Bibliometrics</a:t>
            </a:r>
            <a:endParaRPr lang="en-IN" sz="2400" dirty="0"/>
          </a:p>
          <a:p>
            <a:r>
              <a:rPr lang="en-IN" dirty="0" smtClean="0"/>
              <a:t>Recommender </a:t>
            </a:r>
            <a:r>
              <a:rPr lang="en-IN" dirty="0"/>
              <a:t>networks</a:t>
            </a:r>
          </a:p>
          <a:p>
            <a:pPr lvl="1"/>
            <a:r>
              <a:rPr lang="en-IN" dirty="0" smtClean="0"/>
              <a:t>Represent </a:t>
            </a:r>
            <a:r>
              <a:rPr lang="en-IN" dirty="0"/>
              <a:t>people’s preferences for things</a:t>
            </a:r>
          </a:p>
          <a:p>
            <a:pPr lvl="2"/>
            <a:r>
              <a:rPr lang="en-IN" sz="2400" dirty="0" smtClean="0"/>
              <a:t>E.g</a:t>
            </a:r>
            <a:r>
              <a:rPr lang="en-IN" sz="2400" dirty="0"/>
              <a:t>., preference on certain products sold by a retailer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523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do we study in networks?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Structure and evolution</a:t>
            </a:r>
          </a:p>
          <a:p>
            <a:pPr lvl="1"/>
            <a:r>
              <a:rPr lang="en-IN" sz="2800" dirty="0" smtClean="0"/>
              <a:t>What </a:t>
            </a:r>
            <a:r>
              <a:rPr lang="en-IN" sz="2800" dirty="0"/>
              <a:t>is the structure of a network?</a:t>
            </a:r>
          </a:p>
          <a:p>
            <a:pPr lvl="1"/>
            <a:r>
              <a:rPr lang="en-IN" sz="2800" dirty="0" smtClean="0"/>
              <a:t>Why </a:t>
            </a:r>
            <a:r>
              <a:rPr lang="en-IN" sz="2800" dirty="0"/>
              <a:t>and how did it become to have </a:t>
            </a:r>
            <a:r>
              <a:rPr lang="en-IN" sz="2800" dirty="0" smtClean="0"/>
              <a:t>such a structure</a:t>
            </a:r>
            <a:r>
              <a:rPr lang="en-IN" sz="2800" dirty="0"/>
              <a:t>?</a:t>
            </a:r>
          </a:p>
          <a:p>
            <a:r>
              <a:rPr lang="en-IN" dirty="0" smtClean="0"/>
              <a:t>Processes </a:t>
            </a:r>
            <a:r>
              <a:rPr lang="en-IN" dirty="0"/>
              <a:t>and dynamics</a:t>
            </a:r>
          </a:p>
          <a:p>
            <a:pPr lvl="1"/>
            <a:r>
              <a:rPr lang="en-IN" sz="2800" dirty="0" smtClean="0"/>
              <a:t>How does </a:t>
            </a:r>
            <a:r>
              <a:rPr lang="en-IN" sz="2800" dirty="0"/>
              <a:t>information disseminate?</a:t>
            </a:r>
          </a:p>
          <a:p>
            <a:pPr lvl="1"/>
            <a:r>
              <a:rPr lang="en-IN" sz="2800" dirty="0" smtClean="0"/>
              <a:t>How </a:t>
            </a:r>
            <a:r>
              <a:rPr lang="en-IN" sz="2800" dirty="0"/>
              <a:t>do diseases spread?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538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Properties of </a:t>
            </a:r>
            <a:r>
              <a:rPr lang="en-IN" dirty="0" smtClean="0"/>
              <a:t>networks (1)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Network theory has developed a large number of tools </a:t>
            </a:r>
            <a:r>
              <a:rPr lang="en-IN" dirty="0" smtClean="0"/>
              <a:t>that can </a:t>
            </a:r>
            <a:r>
              <a:rPr lang="en-IN" dirty="0"/>
              <a:t>be used to describe and understand networks</a:t>
            </a:r>
          </a:p>
          <a:p>
            <a:pPr lvl="1"/>
            <a:r>
              <a:rPr lang="en-IN" dirty="0" smtClean="0"/>
              <a:t>Centrality</a:t>
            </a:r>
            <a:r>
              <a:rPr lang="en-IN" dirty="0"/>
              <a:t>: quantification of the importance of a vertex (or </a:t>
            </a:r>
            <a:r>
              <a:rPr lang="en-IN" dirty="0" smtClean="0"/>
              <a:t>even an </a:t>
            </a:r>
            <a:r>
              <a:rPr lang="en-IN" dirty="0"/>
              <a:t>edge)</a:t>
            </a:r>
          </a:p>
          <a:p>
            <a:pPr lvl="1"/>
            <a:r>
              <a:rPr lang="en-IN" dirty="0" smtClean="0"/>
              <a:t>Various </a:t>
            </a:r>
            <a:r>
              <a:rPr lang="en-IN" dirty="0"/>
              <a:t>definitions </a:t>
            </a:r>
            <a:r>
              <a:rPr lang="en-IN" dirty="0" smtClean="0"/>
              <a:t>capture </a:t>
            </a:r>
            <a:r>
              <a:rPr lang="en-IN" dirty="0"/>
              <a:t>different aspects and can be </a:t>
            </a:r>
            <a:r>
              <a:rPr lang="en-IN" dirty="0" smtClean="0"/>
              <a:t>useful in </a:t>
            </a:r>
            <a:r>
              <a:rPr lang="en-IN" dirty="0"/>
              <a:t>different contexts</a:t>
            </a:r>
          </a:p>
          <a:p>
            <a:pPr lvl="2"/>
            <a:r>
              <a:rPr lang="pt-BR" sz="2400" dirty="0" smtClean="0"/>
              <a:t>Degree</a:t>
            </a:r>
            <a:r>
              <a:rPr lang="pt-BR" sz="2400" dirty="0"/>
              <a:t>, eigenvector, Katz, PageRank etc.</a:t>
            </a:r>
          </a:p>
          <a:p>
            <a:pPr lvl="1"/>
            <a:r>
              <a:rPr lang="en-IN" dirty="0" smtClean="0"/>
              <a:t>Geodesic </a:t>
            </a:r>
            <a:r>
              <a:rPr lang="en-IN" dirty="0"/>
              <a:t>distance: minimum number of edges one would </a:t>
            </a:r>
            <a:r>
              <a:rPr lang="en-IN" dirty="0" smtClean="0"/>
              <a:t>have to </a:t>
            </a:r>
            <a:r>
              <a:rPr lang="en-IN" dirty="0"/>
              <a:t>traverse in order to get from one vertex to the other</a:t>
            </a:r>
          </a:p>
          <a:p>
            <a:pPr lvl="2"/>
            <a:r>
              <a:rPr lang="en-IN" sz="2400" dirty="0" smtClean="0"/>
              <a:t>Implications </a:t>
            </a:r>
            <a:r>
              <a:rPr lang="en-IN" sz="2400" dirty="0"/>
              <a:t>on how fast </a:t>
            </a:r>
            <a:r>
              <a:rPr lang="en-IN" sz="2400" i="1" dirty="0"/>
              <a:t>things </a:t>
            </a:r>
            <a:r>
              <a:rPr lang="en-IN" sz="2400" dirty="0"/>
              <a:t>travel in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539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Properties of </a:t>
            </a:r>
            <a:r>
              <a:rPr lang="en-IN" dirty="0" smtClean="0"/>
              <a:t>networks (2)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386" y="1748518"/>
            <a:ext cx="11027228" cy="4607832"/>
          </a:xfrm>
        </p:spPr>
        <p:txBody>
          <a:bodyPr>
            <a:normAutofit lnSpcReduction="10000"/>
          </a:bodyPr>
          <a:lstStyle/>
          <a:p>
            <a:r>
              <a:rPr lang="en-IN" dirty="0"/>
              <a:t>Network theory includes also a number of concepts </a:t>
            </a:r>
            <a:r>
              <a:rPr lang="en-IN" dirty="0" smtClean="0"/>
              <a:t>of practical </a:t>
            </a:r>
            <a:r>
              <a:rPr lang="en-IN" dirty="0"/>
              <a:t>importance</a:t>
            </a:r>
          </a:p>
          <a:p>
            <a:pPr lvl="1"/>
            <a:r>
              <a:rPr lang="en-IN" dirty="0" smtClean="0"/>
              <a:t> </a:t>
            </a:r>
            <a:r>
              <a:rPr lang="en-IN" dirty="0"/>
              <a:t>The notion of hubs</a:t>
            </a:r>
          </a:p>
          <a:p>
            <a:pPr lvl="2"/>
            <a:r>
              <a:rPr lang="en-IN" sz="2400" dirty="0" smtClean="0"/>
              <a:t>A </a:t>
            </a:r>
            <a:r>
              <a:rPr lang="en-IN" sz="2400" dirty="0"/>
              <a:t>small number of vertices with extremely high degree</a:t>
            </a:r>
          </a:p>
          <a:p>
            <a:pPr lvl="2"/>
            <a:r>
              <a:rPr lang="en-IN" sz="2400" dirty="0" smtClean="0"/>
              <a:t>What </a:t>
            </a:r>
            <a:r>
              <a:rPr lang="en-IN" sz="2400" dirty="0"/>
              <a:t>are their implications in networks?</a:t>
            </a:r>
          </a:p>
          <a:p>
            <a:pPr lvl="1"/>
            <a:r>
              <a:rPr lang="en-IN" dirty="0" smtClean="0"/>
              <a:t>Small-world </a:t>
            </a:r>
            <a:r>
              <a:rPr lang="en-IN" dirty="0"/>
              <a:t>effect</a:t>
            </a:r>
          </a:p>
          <a:p>
            <a:pPr lvl="2"/>
            <a:r>
              <a:rPr lang="en-IN" sz="2400" dirty="0" smtClean="0"/>
              <a:t>On </a:t>
            </a:r>
            <a:r>
              <a:rPr lang="en-IN" sz="2400" dirty="0"/>
              <a:t>average geodesic distances are much smaller compared to </a:t>
            </a:r>
            <a:r>
              <a:rPr lang="en-IN" sz="2400" dirty="0" smtClean="0"/>
              <a:t>the size </a:t>
            </a:r>
            <a:r>
              <a:rPr lang="en-IN" sz="2400" dirty="0"/>
              <a:t>of the network</a:t>
            </a:r>
          </a:p>
          <a:p>
            <a:pPr lvl="2"/>
            <a:r>
              <a:rPr lang="en-IN" sz="2400" dirty="0" smtClean="0"/>
              <a:t>Repercussions </a:t>
            </a:r>
            <a:r>
              <a:rPr lang="en-IN" sz="2400" dirty="0"/>
              <a:t>with regards to information diffusion</a:t>
            </a:r>
          </a:p>
          <a:p>
            <a:pPr lvl="1"/>
            <a:r>
              <a:rPr lang="en-IN" dirty="0" smtClean="0"/>
              <a:t>Communities </a:t>
            </a:r>
            <a:r>
              <a:rPr lang="en-IN" dirty="0"/>
              <a:t>in networks</a:t>
            </a:r>
          </a:p>
          <a:p>
            <a:pPr lvl="2"/>
            <a:r>
              <a:rPr lang="en-IN" sz="2400" dirty="0" smtClean="0"/>
              <a:t>The </a:t>
            </a:r>
            <a:r>
              <a:rPr lang="en-IN" sz="2400" dirty="0"/>
              <a:t>way a network breaks to communities might reveal </a:t>
            </a:r>
            <a:r>
              <a:rPr lang="en-IN" sz="2400" dirty="0" smtClean="0"/>
              <a:t>information for </a:t>
            </a:r>
            <a:r>
              <a:rPr lang="en-IN" sz="2400" dirty="0"/>
              <a:t>the network (e.g., an organization) that are not easy to </a:t>
            </a:r>
            <a:r>
              <a:rPr lang="en-IN" sz="2400" dirty="0" smtClean="0"/>
              <a:t>see without </a:t>
            </a:r>
            <a:r>
              <a:rPr lang="en-IN" sz="2400" dirty="0"/>
              <a:t>network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480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tale of </a:t>
            </a:r>
            <a:r>
              <a:rPr lang="en-IN" dirty="0" smtClean="0"/>
              <a:t>networks</a:t>
            </a:r>
            <a:r>
              <a:rPr lang="en-IN" dirty="0"/>
              <a:t>: </a:t>
            </a:r>
            <a:r>
              <a:rPr lang="en-IN" dirty="0" smtClean="0"/>
              <a:t>Konigsberg bridges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Seven bridges of Konigsberg</a:t>
            </a:r>
          </a:p>
          <a:p>
            <a:pPr lvl="1"/>
            <a:r>
              <a:rPr lang="en-IN" dirty="0" smtClean="0"/>
              <a:t>Konigsberg </a:t>
            </a:r>
            <a:r>
              <a:rPr lang="en-IN" dirty="0"/>
              <a:t>was built on the banks of the river </a:t>
            </a:r>
            <a:r>
              <a:rPr lang="en-IN" dirty="0" err="1"/>
              <a:t>Pregel</a:t>
            </a:r>
            <a:r>
              <a:rPr lang="en-IN" dirty="0"/>
              <a:t> and </a:t>
            </a:r>
            <a:r>
              <a:rPr lang="en-IN" dirty="0" smtClean="0"/>
              <a:t>on two </a:t>
            </a:r>
            <a:r>
              <a:rPr lang="en-IN" dirty="0"/>
              <a:t>islands that lie midstream</a:t>
            </a:r>
          </a:p>
          <a:p>
            <a:pPr lvl="2"/>
            <a:r>
              <a:rPr lang="en-IN" sz="2400" dirty="0" smtClean="0"/>
              <a:t>Seven </a:t>
            </a:r>
            <a:r>
              <a:rPr lang="en-IN" sz="2400" dirty="0"/>
              <a:t>bridges connected the land masses</a:t>
            </a:r>
          </a:p>
          <a:p>
            <a:pPr lvl="1"/>
            <a:r>
              <a:rPr lang="en-IN" dirty="0" smtClean="0"/>
              <a:t>Does </a:t>
            </a:r>
            <a:r>
              <a:rPr lang="en-IN" dirty="0"/>
              <a:t>there exist any walking route that crosses all </a:t>
            </a:r>
            <a:r>
              <a:rPr lang="en-IN" dirty="0" smtClean="0"/>
              <a:t>seven bridges </a:t>
            </a:r>
            <a:r>
              <a:rPr lang="en-IN" dirty="0"/>
              <a:t>exactly once?</a:t>
            </a:r>
          </a:p>
          <a:p>
            <a:pPr lvl="1"/>
            <a:r>
              <a:rPr lang="en-IN" dirty="0" smtClean="0"/>
              <a:t>Leonhard </a:t>
            </a:r>
            <a:r>
              <a:rPr lang="en-IN" dirty="0"/>
              <a:t>Euler mapped the problem to a graph and proved </a:t>
            </a:r>
            <a:r>
              <a:rPr lang="en-IN" dirty="0" smtClean="0"/>
              <a:t>that this </a:t>
            </a:r>
            <a:r>
              <a:rPr lang="en-IN" dirty="0"/>
              <a:t>is impossible</a:t>
            </a:r>
          </a:p>
          <a:p>
            <a:pPr lvl="2"/>
            <a:r>
              <a:rPr lang="en-IN" sz="2400" dirty="0" smtClean="0"/>
              <a:t>Foundations </a:t>
            </a:r>
            <a:r>
              <a:rPr lang="en-IN" sz="2400" dirty="0"/>
              <a:t>of graph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189" y="4578976"/>
            <a:ext cx="4672895" cy="159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41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tale of </a:t>
            </a:r>
            <a:r>
              <a:rPr lang="en-IN" dirty="0" smtClean="0"/>
              <a:t>networks: Alpha model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23114" cy="4351338"/>
          </a:xfrm>
        </p:spPr>
        <p:txBody>
          <a:bodyPr/>
          <a:lstStyle/>
          <a:p>
            <a:r>
              <a:rPr lang="en-IN" dirty="0"/>
              <a:t>Alpha model</a:t>
            </a:r>
          </a:p>
          <a:p>
            <a:pPr lvl="1"/>
            <a:r>
              <a:rPr lang="en-IN" dirty="0" smtClean="0"/>
              <a:t>How do small </a:t>
            </a:r>
            <a:r>
              <a:rPr lang="en-IN" dirty="0"/>
              <a:t>world networks appear?</a:t>
            </a:r>
          </a:p>
          <a:p>
            <a:pPr lvl="1"/>
            <a:r>
              <a:rPr lang="en-IN" dirty="0" smtClean="0"/>
              <a:t>What </a:t>
            </a:r>
            <a:r>
              <a:rPr lang="en-IN" dirty="0"/>
              <a:t>are the rules that people follow when making friends?</a:t>
            </a:r>
          </a:p>
          <a:p>
            <a:pPr lvl="2"/>
            <a:r>
              <a:rPr lang="en-IN" sz="2400" dirty="0" smtClean="0"/>
              <a:t>People </a:t>
            </a:r>
            <a:r>
              <a:rPr lang="en-IN" sz="2400" dirty="0"/>
              <a:t>introduce their friends to each other</a:t>
            </a:r>
          </a:p>
          <a:p>
            <a:pPr lvl="2"/>
            <a:r>
              <a:rPr lang="en-IN" sz="2400" dirty="0" smtClean="0"/>
              <a:t>The </a:t>
            </a:r>
            <a:r>
              <a:rPr lang="en-IN" sz="2400" dirty="0"/>
              <a:t>more common </a:t>
            </a:r>
            <a:r>
              <a:rPr lang="en-IN" sz="2400" dirty="0" err="1"/>
              <a:t>neighbors</a:t>
            </a:r>
            <a:r>
              <a:rPr lang="en-IN" sz="2400" dirty="0"/>
              <a:t> two vertices share, the </a:t>
            </a:r>
            <a:r>
              <a:rPr lang="en-IN" sz="2400" dirty="0" smtClean="0"/>
              <a:t>more probable </a:t>
            </a:r>
            <a:r>
              <a:rPr lang="en-IN" sz="2400" dirty="0"/>
              <a:t>they are to connect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52095"/>
            <a:ext cx="5716645" cy="325891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89579" y="1577195"/>
            <a:ext cx="7923066" cy="461665"/>
          </a:xfrm>
          <a:prstGeom prst="rect">
            <a:avLst/>
          </a:prstGeom>
          <a:solidFill>
            <a:schemeClr val="accent4"/>
          </a:solidFill>
        </p:spPr>
        <p:txBody>
          <a:bodyPr wrap="none">
            <a:spAutoFit/>
          </a:bodyPr>
          <a:lstStyle/>
          <a:p>
            <a:r>
              <a:rPr lang="en-IN" sz="2400" dirty="0"/>
              <a:t>“</a:t>
            </a:r>
            <a:r>
              <a:rPr lang="en-IN" sz="2400" i="1" dirty="0"/>
              <a:t>the friends of my friends are likely to become my friends too</a:t>
            </a:r>
            <a:r>
              <a:rPr lang="en-IN" sz="2400" dirty="0"/>
              <a:t>“.</a:t>
            </a:r>
          </a:p>
        </p:txBody>
      </p:sp>
    </p:spTree>
    <p:extLst>
      <p:ext uri="{BB962C8B-B14F-4D97-AF65-F5344CB8AC3E}">
        <p14:creationId xmlns:p14="http://schemas.microsoft.com/office/powerpoint/2010/main" val="84235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tale of </a:t>
            </a:r>
            <a:r>
              <a:rPr lang="en-IN" dirty="0" smtClean="0"/>
              <a:t>networks: Fitness model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The fitness model</a:t>
            </a:r>
          </a:p>
          <a:p>
            <a:pPr lvl="1"/>
            <a:r>
              <a:rPr lang="en-IN" dirty="0"/>
              <a:t>A</a:t>
            </a:r>
            <a:r>
              <a:rPr lang="en-IN" dirty="0" smtClean="0"/>
              <a:t>lbert-Laszlo </a:t>
            </a:r>
            <a:r>
              <a:rPr lang="en-IN" dirty="0" err="1"/>
              <a:t>Barabasi</a:t>
            </a:r>
            <a:r>
              <a:rPr lang="en-IN" dirty="0"/>
              <a:t> and </a:t>
            </a:r>
            <a:r>
              <a:rPr lang="en-IN" dirty="0" err="1"/>
              <a:t>Reka</a:t>
            </a:r>
            <a:r>
              <a:rPr lang="en-IN" dirty="0"/>
              <a:t> Albert, realized that </a:t>
            </a:r>
            <a:r>
              <a:rPr lang="en-IN" dirty="0" smtClean="0"/>
              <a:t>networks grow</a:t>
            </a:r>
            <a:r>
              <a:rPr lang="en-IN" dirty="0"/>
              <a:t>, and as they grow the nodes with more links get the bulk </a:t>
            </a:r>
            <a:r>
              <a:rPr lang="en-IN" dirty="0" smtClean="0"/>
              <a:t>of the </a:t>
            </a:r>
            <a:r>
              <a:rPr lang="en-IN" dirty="0"/>
              <a:t>new links</a:t>
            </a:r>
          </a:p>
          <a:p>
            <a:pPr lvl="2"/>
            <a:r>
              <a:rPr lang="en-IN" sz="2400" dirty="0" smtClean="0"/>
              <a:t>Preferential </a:t>
            </a:r>
            <a:r>
              <a:rPr lang="en-IN" sz="2400" dirty="0"/>
              <a:t>attachment</a:t>
            </a:r>
          </a:p>
          <a:p>
            <a:pPr lvl="2"/>
            <a:r>
              <a:rPr lang="en-IN" sz="2400" dirty="0" smtClean="0"/>
              <a:t>As </a:t>
            </a:r>
            <a:r>
              <a:rPr lang="en-IN" sz="2400" dirty="0"/>
              <a:t>networks evolve hubs are formed</a:t>
            </a:r>
          </a:p>
          <a:p>
            <a:pPr lvl="2"/>
            <a:r>
              <a:rPr lang="en-IN" sz="2400" dirty="0" smtClean="0"/>
              <a:t>Power </a:t>
            </a:r>
            <a:r>
              <a:rPr lang="en-IN" sz="2400" dirty="0"/>
              <a:t>law</a:t>
            </a:r>
          </a:p>
          <a:p>
            <a:pPr lvl="1"/>
            <a:r>
              <a:rPr lang="en-IN" dirty="0" smtClean="0"/>
              <a:t>Later </a:t>
            </a:r>
            <a:r>
              <a:rPr lang="en-IN" dirty="0" err="1"/>
              <a:t>Barabasi</a:t>
            </a:r>
            <a:r>
              <a:rPr lang="en-IN" dirty="0"/>
              <a:t> capitalized on the similarities that these </a:t>
            </a:r>
            <a:r>
              <a:rPr lang="en-IN" dirty="0" smtClean="0"/>
              <a:t>models had </a:t>
            </a:r>
            <a:r>
              <a:rPr lang="en-IN" dirty="0"/>
              <a:t>with the Bose-Einstein equation</a:t>
            </a:r>
          </a:p>
          <a:p>
            <a:pPr lvl="1"/>
            <a:r>
              <a:rPr lang="en-IN" dirty="0" smtClean="0"/>
              <a:t>Along </a:t>
            </a:r>
            <a:r>
              <a:rPr lang="en-IN" dirty="0"/>
              <a:t>with preferential attachment he introduced the </a:t>
            </a:r>
            <a:r>
              <a:rPr lang="en-IN" dirty="0" smtClean="0"/>
              <a:t>attractiveness of </a:t>
            </a:r>
            <a:r>
              <a:rPr lang="en-IN" dirty="0"/>
              <a:t>a vertex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938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tale of </a:t>
            </a:r>
            <a:r>
              <a:rPr lang="en-IN" dirty="0" smtClean="0"/>
              <a:t>networks: </a:t>
            </a:r>
            <a:r>
              <a:rPr lang="en-IN" dirty="0" err="1"/>
              <a:t>Erdős</a:t>
            </a:r>
            <a:r>
              <a:rPr lang="en-IN" dirty="0"/>
              <a:t>–</a:t>
            </a:r>
            <a:r>
              <a:rPr lang="en-IN" dirty="0" err="1"/>
              <a:t>Rényi</a:t>
            </a:r>
            <a:r>
              <a:rPr lang="en-IN" dirty="0"/>
              <a:t> (ER)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Random networks</a:t>
            </a:r>
          </a:p>
          <a:p>
            <a:pPr lvl="1"/>
            <a:r>
              <a:rPr lang="en-IN" sz="2800" dirty="0" err="1" smtClean="0"/>
              <a:t>Erdos</a:t>
            </a:r>
            <a:r>
              <a:rPr lang="en-IN" sz="2800" dirty="0" smtClean="0"/>
              <a:t> </a:t>
            </a:r>
            <a:r>
              <a:rPr lang="en-IN" sz="2800" dirty="0"/>
              <a:t>extensively studied networks that form randomly</a:t>
            </a:r>
          </a:p>
          <a:p>
            <a:pPr lvl="2"/>
            <a:r>
              <a:rPr lang="en-IN" sz="2800" dirty="0" smtClean="0"/>
              <a:t>Two </a:t>
            </a:r>
            <a:r>
              <a:rPr lang="en-IN" sz="2800" dirty="0"/>
              <a:t>vertices connect uniformly at random</a:t>
            </a:r>
          </a:p>
          <a:p>
            <a:pPr lvl="1"/>
            <a:r>
              <a:rPr lang="en-IN" sz="2800" dirty="0" err="1" smtClean="0"/>
              <a:t>Erdos</a:t>
            </a:r>
            <a:r>
              <a:rPr lang="en-IN" sz="2800" dirty="0" smtClean="0"/>
              <a:t> </a:t>
            </a:r>
            <a:r>
              <a:rPr lang="en-IN" sz="2800" dirty="0"/>
              <a:t>realized that if networks develop randomly, they </a:t>
            </a:r>
            <a:r>
              <a:rPr lang="en-IN" sz="2800" dirty="0" smtClean="0"/>
              <a:t>are highly </a:t>
            </a:r>
            <a:r>
              <a:rPr lang="en-IN" sz="2800" dirty="0"/>
              <a:t>efficient</a:t>
            </a:r>
          </a:p>
          <a:p>
            <a:pPr lvl="2"/>
            <a:r>
              <a:rPr lang="en-IN" sz="2800" dirty="0" smtClean="0"/>
              <a:t>Even </a:t>
            </a:r>
            <a:r>
              <a:rPr lang="en-IN" sz="2800" dirty="0"/>
              <a:t>with few connections on average per link, </a:t>
            </a:r>
            <a:r>
              <a:rPr lang="en-IN" sz="2800" dirty="0" smtClean="0"/>
              <a:t>               the </a:t>
            </a:r>
            <a:r>
              <a:rPr lang="en-IN" sz="2800" dirty="0"/>
              <a:t>network can </a:t>
            </a:r>
            <a:r>
              <a:rPr lang="en-IN" sz="2800" dirty="0" smtClean="0"/>
              <a:t>be connected </a:t>
            </a:r>
            <a:r>
              <a:rPr lang="en-IN" sz="2800" dirty="0"/>
              <a:t>with small paths</a:t>
            </a:r>
          </a:p>
          <a:p>
            <a:pPr lvl="1"/>
            <a:r>
              <a:rPr lang="en-IN" sz="2800" dirty="0" err="1" smtClean="0"/>
              <a:t>Erdos</a:t>
            </a:r>
            <a:r>
              <a:rPr lang="en-IN" sz="2800" dirty="0" smtClean="0"/>
              <a:t> </a:t>
            </a:r>
            <a:r>
              <a:rPr lang="en-IN" sz="2800" dirty="0"/>
              <a:t>laid the foundations modern </a:t>
            </a:r>
            <a:r>
              <a:rPr lang="en-IN" sz="2800" dirty="0" smtClean="0"/>
              <a:t>network theory</a:t>
            </a:r>
            <a:endParaRPr lang="en-IN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9057" y="3664807"/>
            <a:ext cx="1924883" cy="251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6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tale of </a:t>
            </a:r>
            <a:r>
              <a:rPr lang="en-IN" dirty="0" smtClean="0"/>
              <a:t>networks: Beta model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27314" y="1414870"/>
                <a:ext cx="10515600" cy="4351338"/>
              </a:xfrm>
            </p:spPr>
            <p:txBody>
              <a:bodyPr/>
              <a:lstStyle/>
              <a:p>
                <a:r>
                  <a:rPr lang="en-IN" dirty="0"/>
                  <a:t>Beta model</a:t>
                </a:r>
              </a:p>
              <a:p>
                <a:pPr lvl="1"/>
                <a:r>
                  <a:rPr lang="en-IN" dirty="0" smtClean="0"/>
                  <a:t>Alpha </a:t>
                </a:r>
                <a:r>
                  <a:rPr lang="en-IN" dirty="0"/>
                  <a:t>model showed that small world networks are possible</a:t>
                </a:r>
              </a:p>
              <a:p>
                <a:pPr lvl="1"/>
                <a:r>
                  <a:rPr lang="en-IN" dirty="0" smtClean="0"/>
                  <a:t>What </a:t>
                </a:r>
                <a:r>
                  <a:rPr lang="en-IN" dirty="0"/>
                  <a:t>is the meaning of parameter α?</a:t>
                </a:r>
              </a:p>
              <a:p>
                <a:pPr lvl="1"/>
                <a:r>
                  <a:rPr lang="en-IN" dirty="0" smtClean="0"/>
                  <a:t>Watts </a:t>
                </a:r>
                <a:r>
                  <a:rPr lang="en-IN" dirty="0"/>
                  <a:t>and </a:t>
                </a:r>
                <a:r>
                  <a:rPr lang="en-IN" dirty="0" err="1"/>
                  <a:t>Strogatz</a:t>
                </a:r>
                <a:r>
                  <a:rPr lang="en-IN" dirty="0"/>
                  <a:t> developed an even simpler model</a:t>
                </a:r>
              </a:p>
              <a:p>
                <a:pPr lvl="2"/>
                <a:r>
                  <a:rPr lang="en-IN" sz="2400" dirty="0" smtClean="0"/>
                  <a:t>You </a:t>
                </a:r>
                <a:r>
                  <a:rPr lang="en-IN" sz="2400" dirty="0"/>
                  <a:t>start from a regular lattice and you rewire </a:t>
                </a:r>
                <a:r>
                  <a:rPr lang="en-IN" sz="2400" dirty="0" smtClean="0"/>
                  <a:t>edges with probability </a:t>
                </a:r>
                <a14:m>
                  <m:oMath xmlns:m="http://schemas.openxmlformats.org/officeDocument/2006/math">
                    <m:r>
                      <a:rPr lang="en-IN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endParaRPr lang="en-IN" sz="2400" dirty="0"/>
              </a:p>
              <a:p>
                <a:pPr lvl="3"/>
                <a:r>
                  <a:rPr lang="en-IN" sz="2400" dirty="0" smtClean="0"/>
                  <a:t>From </a:t>
                </a:r>
                <a:r>
                  <a:rPr lang="en-IN" sz="2400" dirty="0"/>
                  <a:t>order to randomness</a:t>
                </a:r>
              </a:p>
              <a:p>
                <a:pPr lvl="3"/>
                <a:r>
                  <a:rPr lang="en-IN" sz="2400" dirty="0" smtClean="0"/>
                  <a:t>People </a:t>
                </a:r>
                <a:r>
                  <a:rPr lang="en-IN" sz="2400" dirty="0"/>
                  <a:t>combine geographically contained connections with </a:t>
                </a:r>
                <a:r>
                  <a:rPr lang="en-IN" sz="2400" dirty="0" smtClean="0"/>
                  <a:t>a few </a:t>
                </a:r>
                <a:r>
                  <a:rPr lang="en-IN" sz="2400" dirty="0"/>
                  <a:t>long-distance relations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7314" y="1414870"/>
                <a:ext cx="10515600" cy="4351338"/>
              </a:xfrm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29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4456499"/>
            <a:ext cx="5040086" cy="203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988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Modelling networks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There are many systems </a:t>
            </a:r>
            <a:r>
              <a:rPr lang="en-IN" dirty="0" smtClean="0"/>
              <a:t>of </a:t>
            </a:r>
            <a:r>
              <a:rPr lang="en-IN" dirty="0"/>
              <a:t>interest that can be </a:t>
            </a:r>
            <a:r>
              <a:rPr lang="en-IN" dirty="0" err="1" smtClean="0"/>
              <a:t>modeled</a:t>
            </a:r>
            <a:r>
              <a:rPr lang="en-IN" dirty="0" smtClean="0"/>
              <a:t> as networks</a:t>
            </a:r>
          </a:p>
          <a:p>
            <a:r>
              <a:rPr lang="en-IN" dirty="0"/>
              <a:t>Individual parts linked in some way</a:t>
            </a:r>
          </a:p>
          <a:p>
            <a:pPr lvl="1"/>
            <a:r>
              <a:rPr lang="en-IN" dirty="0" smtClean="0"/>
              <a:t>Internet: A </a:t>
            </a:r>
            <a:r>
              <a:rPr lang="en-IN" dirty="0"/>
              <a:t>collection of computers linked together by </a:t>
            </a:r>
            <a:r>
              <a:rPr lang="en-IN" dirty="0" smtClean="0"/>
              <a:t>communication network</a:t>
            </a:r>
            <a:endParaRPr lang="en-IN" dirty="0"/>
          </a:p>
          <a:p>
            <a:pPr lvl="1"/>
            <a:r>
              <a:rPr lang="en-IN" dirty="0" smtClean="0"/>
              <a:t>Human societies: A </a:t>
            </a:r>
            <a:r>
              <a:rPr lang="en-IN" dirty="0"/>
              <a:t>collection of people linked by acquaintance or </a:t>
            </a:r>
            <a:r>
              <a:rPr lang="en-IN" dirty="0" smtClean="0"/>
              <a:t>social interaction</a:t>
            </a:r>
          </a:p>
          <a:p>
            <a:r>
              <a:rPr lang="en-IN" dirty="0" smtClean="0"/>
              <a:t>In the computer network course, we study about the nodes and their communication techniques </a:t>
            </a:r>
          </a:p>
          <a:p>
            <a:pPr lvl="1"/>
            <a:r>
              <a:rPr lang="en-IN" dirty="0" smtClean="0"/>
              <a:t>Example: TCP/IP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185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Course </a:t>
            </a:r>
            <a:r>
              <a:rPr lang="en-IN" dirty="0" err="1" smtClean="0"/>
              <a:t>Administrivia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https://www.iitg.ac.in/ashok/MA653</a:t>
            </a:r>
          </a:p>
          <a:p>
            <a:pPr lvl="1"/>
            <a:r>
              <a:rPr lang="en-IN" dirty="0" smtClean="0"/>
              <a:t>Please check the site frequently for updates</a:t>
            </a:r>
          </a:p>
          <a:p>
            <a:r>
              <a:rPr lang="en-IN" dirty="0" smtClean="0"/>
              <a:t>Required Text</a:t>
            </a:r>
          </a:p>
          <a:p>
            <a:pPr lvl="1"/>
            <a:r>
              <a:rPr lang="en-US" dirty="0"/>
              <a:t>M.E.J. Newman, Networks - An </a:t>
            </a:r>
            <a:r>
              <a:rPr lang="en-US" dirty="0" smtClean="0"/>
              <a:t>introduction,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2nd </a:t>
            </a:r>
            <a:r>
              <a:rPr lang="en-US" dirty="0"/>
              <a:t>Ed,, Oxford Univ. Press, </a:t>
            </a:r>
            <a:r>
              <a:rPr lang="en-US" dirty="0" smtClean="0"/>
              <a:t>2018.</a:t>
            </a:r>
          </a:p>
          <a:p>
            <a:pPr marL="457200" lvl="1" indent="0">
              <a:buNone/>
            </a:pPr>
            <a:r>
              <a:rPr lang="en-IN" dirty="0" smtClean="0"/>
              <a:t>References</a:t>
            </a:r>
          </a:p>
          <a:p>
            <a:pPr lvl="1"/>
            <a:r>
              <a:rPr lang="en-US" dirty="0" smtClean="0"/>
              <a:t>Albert-</a:t>
            </a:r>
            <a:r>
              <a:rPr lang="en-US" dirty="0" err="1" smtClean="0"/>
              <a:t>László</a:t>
            </a:r>
            <a:r>
              <a:rPr lang="en-US" dirty="0" smtClean="0"/>
              <a:t> </a:t>
            </a:r>
            <a:r>
              <a:rPr lang="en-US" dirty="0" err="1"/>
              <a:t>Barabási</a:t>
            </a:r>
            <a:r>
              <a:rPr lang="en-US" dirty="0"/>
              <a:t>, Network Science,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1st </a:t>
            </a:r>
            <a:r>
              <a:rPr lang="en-US" dirty="0"/>
              <a:t>Ed, Cambridge Univ. Press, 2016</a:t>
            </a:r>
            <a:endParaRPr lang="en-IN" dirty="0"/>
          </a:p>
          <a:p>
            <a:pPr lvl="1"/>
            <a:endParaRPr lang="en-IN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518: Database Management Systems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30</a:t>
            </a:fld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2257" y="1870075"/>
            <a:ext cx="2895600" cy="381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62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818" y="124979"/>
            <a:ext cx="10515600" cy="1325563"/>
          </a:xfrm>
        </p:spPr>
        <p:txBody>
          <a:bodyPr/>
          <a:lstStyle/>
          <a:p>
            <a:r>
              <a:rPr lang="en-IN" dirty="0" smtClean="0"/>
              <a:t>Course Outline</a:t>
            </a:r>
            <a:endParaRPr lang="en-IN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9295504"/>
              </p:ext>
            </p:extLst>
          </p:nvPr>
        </p:nvGraphicFramePr>
        <p:xfrm>
          <a:off x="588818" y="1111030"/>
          <a:ext cx="1051560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2245">
                  <a:extLst>
                    <a:ext uri="{9D8B030D-6E8A-4147-A177-3AD203B41FA5}">
                      <a16:colId xmlns:a16="http://schemas.microsoft.com/office/drawing/2014/main" val="3150627226"/>
                    </a:ext>
                  </a:extLst>
                </a:gridCol>
                <a:gridCol w="5839566">
                  <a:extLst>
                    <a:ext uri="{9D8B030D-6E8A-4147-A177-3AD203B41FA5}">
                      <a16:colId xmlns:a16="http://schemas.microsoft.com/office/drawing/2014/main" val="1231841410"/>
                    </a:ext>
                  </a:extLst>
                </a:gridCol>
                <a:gridCol w="3353789">
                  <a:extLst>
                    <a:ext uri="{9D8B030D-6E8A-4147-A177-3AD203B41FA5}">
                      <a16:colId xmlns:a16="http://schemas.microsoft.com/office/drawing/2014/main" val="6279182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Module #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Topic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Remarks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336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Introduction/Mathematics of networks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11922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2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Measures and Metrics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42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3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Large-scale structure of networks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895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4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Graph Partitioning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13 Feb 2024: Quiz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747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5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Random Graphs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000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69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6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Random Graphs with general degree distribution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70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7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Models of Network Formation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2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358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8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Other network model: Small world phenomena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105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9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Percolation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2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951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10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Epidemics on Networks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kern="1200" baseline="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16 Apr</a:t>
                      </a:r>
                      <a:r>
                        <a:rPr lang="en-IN" sz="20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 2023: Quiz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133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11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Network Search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2000" kern="1200" dirty="0" smtClean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524879"/>
                  </a:ext>
                </a:extLst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518: Database Management Systems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31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83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Grading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8385"/>
            <a:ext cx="10515600" cy="4351338"/>
          </a:xfrm>
        </p:spPr>
        <p:txBody>
          <a:bodyPr/>
          <a:lstStyle/>
          <a:p>
            <a:r>
              <a:rPr lang="en-IN" dirty="0" smtClean="0"/>
              <a:t>Quiz/Assignment</a:t>
            </a:r>
            <a:r>
              <a:rPr lang="en-IN" dirty="0"/>
              <a:t>	</a:t>
            </a:r>
            <a:r>
              <a:rPr lang="en-IN" dirty="0" smtClean="0"/>
              <a:t>/Class Participation</a:t>
            </a:r>
            <a:r>
              <a:rPr lang="en-IN" dirty="0"/>
              <a:t>		</a:t>
            </a:r>
            <a:r>
              <a:rPr lang="en-IN" dirty="0" smtClean="0"/>
              <a:t>:     	20 </a:t>
            </a:r>
            <a:r>
              <a:rPr lang="en-IN" dirty="0"/>
              <a:t>points</a:t>
            </a:r>
          </a:p>
          <a:p>
            <a:pPr lvl="1"/>
            <a:r>
              <a:rPr lang="en-IN" dirty="0"/>
              <a:t>2</a:t>
            </a:r>
            <a:r>
              <a:rPr lang="en-IN" dirty="0" smtClean="0"/>
              <a:t> quizzes have been planned</a:t>
            </a:r>
          </a:p>
          <a:p>
            <a:r>
              <a:rPr lang="en-IN" dirty="0" smtClean="0"/>
              <a:t>Mid Semester						:	30 points</a:t>
            </a:r>
          </a:p>
          <a:p>
            <a:r>
              <a:rPr lang="en-IN" dirty="0" smtClean="0"/>
              <a:t>End-Semester						:	50 points</a:t>
            </a:r>
            <a:endParaRPr lang="en-IN" dirty="0"/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518: Database Management Systems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985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are we interested in networks?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000" dirty="0" smtClean="0"/>
              <a:t>Although individual </a:t>
            </a:r>
            <a:r>
              <a:rPr lang="en-IN" sz="3000" dirty="0"/>
              <a:t>components of a system (e.g</a:t>
            </a:r>
            <a:r>
              <a:rPr lang="en-IN" sz="3000" dirty="0" smtClean="0"/>
              <a:t>., computer </a:t>
            </a:r>
            <a:r>
              <a:rPr lang="en-IN" sz="3000" dirty="0"/>
              <a:t>machines, </a:t>
            </a:r>
            <a:r>
              <a:rPr lang="en-IN" sz="3000" dirty="0" smtClean="0"/>
              <a:t>people, </a:t>
            </a:r>
            <a:r>
              <a:rPr lang="en-IN" sz="3000" dirty="0"/>
              <a:t>etc.) </a:t>
            </a:r>
            <a:r>
              <a:rPr lang="en-IN" sz="3000" dirty="0" smtClean="0"/>
              <a:t>and the </a:t>
            </a:r>
            <a:r>
              <a:rPr lang="en-IN" sz="3000" dirty="0"/>
              <a:t>nature </a:t>
            </a:r>
            <a:r>
              <a:rPr lang="en-IN" sz="3000" dirty="0" smtClean="0"/>
              <a:t>of their </a:t>
            </a:r>
            <a:r>
              <a:rPr lang="en-IN" sz="3000" dirty="0"/>
              <a:t>interaction </a:t>
            </a:r>
            <a:r>
              <a:rPr lang="en-IN" sz="3000" dirty="0" smtClean="0"/>
              <a:t>are </a:t>
            </a:r>
            <a:r>
              <a:rPr lang="en-IN" sz="3000" dirty="0"/>
              <a:t>important, of equal importance is </a:t>
            </a:r>
            <a:r>
              <a:rPr lang="en-IN" sz="3000" dirty="0" smtClean="0"/>
              <a:t>the </a:t>
            </a:r>
            <a:r>
              <a:rPr lang="en-IN" sz="3000" b="1" i="1" dirty="0" smtClean="0"/>
              <a:t>pattern</a:t>
            </a:r>
            <a:r>
              <a:rPr lang="en-IN" sz="3000" i="1" dirty="0" smtClean="0"/>
              <a:t> </a:t>
            </a:r>
            <a:r>
              <a:rPr lang="en-IN" sz="3000" dirty="0"/>
              <a:t>of connections between these components</a:t>
            </a:r>
          </a:p>
          <a:p>
            <a:pPr lvl="1"/>
            <a:r>
              <a:rPr lang="en-IN" sz="2800" dirty="0" smtClean="0"/>
              <a:t>These </a:t>
            </a:r>
            <a:r>
              <a:rPr lang="en-IN" sz="2800" dirty="0"/>
              <a:t>patterns significantly affect the performance of </a:t>
            </a:r>
            <a:r>
              <a:rPr lang="en-IN" sz="2800" dirty="0" smtClean="0"/>
              <a:t>the underlying </a:t>
            </a:r>
            <a:r>
              <a:rPr lang="en-IN" sz="2800" dirty="0"/>
              <a:t>system</a:t>
            </a:r>
          </a:p>
          <a:p>
            <a:pPr lvl="2"/>
            <a:r>
              <a:rPr lang="en-IN" sz="2800" dirty="0" smtClean="0"/>
              <a:t>The </a:t>
            </a:r>
            <a:r>
              <a:rPr lang="en-IN" sz="2800" dirty="0"/>
              <a:t>patterns of connections in the Internet affect the </a:t>
            </a:r>
            <a:r>
              <a:rPr lang="en-IN" sz="2800" dirty="0" smtClean="0"/>
              <a:t>routes packets </a:t>
            </a:r>
            <a:r>
              <a:rPr lang="en-IN" sz="2800" dirty="0"/>
              <a:t>travel through</a:t>
            </a:r>
          </a:p>
          <a:p>
            <a:pPr lvl="2"/>
            <a:r>
              <a:rPr lang="en-IN" sz="2800" dirty="0" smtClean="0"/>
              <a:t>Patterns </a:t>
            </a:r>
            <a:r>
              <a:rPr lang="en-IN" sz="2800" dirty="0"/>
              <a:t>in a social network affect the way people </a:t>
            </a:r>
            <a:r>
              <a:rPr lang="en-IN" sz="2800" dirty="0" smtClean="0"/>
              <a:t>obtain information</a:t>
            </a:r>
            <a:r>
              <a:rPr lang="en-IN" sz="2800" dirty="0"/>
              <a:t>, form </a:t>
            </a:r>
            <a:r>
              <a:rPr lang="en-IN" sz="2800" dirty="0" smtClean="0"/>
              <a:t>opinions, </a:t>
            </a:r>
            <a:r>
              <a:rPr lang="en-IN" sz="2800" dirty="0"/>
              <a:t>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3090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structure is important? (1)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The value of a system does not only depend on </a:t>
            </a:r>
            <a:r>
              <a:rPr lang="en-IN" dirty="0" smtClean="0"/>
              <a:t>its individual </a:t>
            </a:r>
            <a:r>
              <a:rPr lang="en-IN" dirty="0"/>
              <a:t>components</a:t>
            </a:r>
          </a:p>
          <a:p>
            <a:r>
              <a:rPr lang="en-IN" dirty="0" smtClean="0"/>
              <a:t>What </a:t>
            </a:r>
            <a:r>
              <a:rPr lang="en-IN" dirty="0"/>
              <a:t>is common in pencil and diamond?</a:t>
            </a:r>
          </a:p>
          <a:p>
            <a:pPr lvl="1"/>
            <a:r>
              <a:rPr lang="en-IN" sz="2800" dirty="0" smtClean="0"/>
              <a:t>They </a:t>
            </a:r>
            <a:r>
              <a:rPr lang="en-IN" sz="2800" dirty="0"/>
              <a:t>are both made of carbon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685" y="3766897"/>
            <a:ext cx="6370857" cy="210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611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structure is important</a:t>
            </a:r>
            <a:r>
              <a:rPr lang="en-IN" dirty="0" smtClean="0"/>
              <a:t>? (2)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What is </a:t>
            </a:r>
            <a:r>
              <a:rPr lang="en-IN" dirty="0" smtClean="0"/>
              <a:t>different between </a:t>
            </a:r>
            <a:r>
              <a:rPr lang="en-IN" dirty="0"/>
              <a:t>pencil and diamond?</a:t>
            </a:r>
          </a:p>
          <a:p>
            <a:pPr lvl="1"/>
            <a:r>
              <a:rPr lang="en-IN" sz="2800" dirty="0" smtClean="0"/>
              <a:t>Their structure</a:t>
            </a:r>
            <a:endParaRPr lang="en-IN" sz="2800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297" y="2854872"/>
            <a:ext cx="7740360" cy="310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60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Networks show up everywhere! (1)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Wayne Zachary’s </a:t>
            </a:r>
            <a:r>
              <a:rPr lang="en-IN" dirty="0"/>
              <a:t>“karate club” </a:t>
            </a:r>
            <a:r>
              <a:rPr lang="en-IN" dirty="0" smtClean="0"/>
              <a:t>network</a:t>
            </a:r>
          </a:p>
          <a:p>
            <a:pPr lvl="1"/>
            <a:r>
              <a:rPr lang="en-IN" dirty="0"/>
              <a:t>E</a:t>
            </a:r>
            <a:r>
              <a:rPr lang="en-IN" dirty="0" smtClean="0"/>
              <a:t>dges </a:t>
            </a:r>
            <a:r>
              <a:rPr lang="en-IN" dirty="0"/>
              <a:t>represent </a:t>
            </a:r>
            <a:r>
              <a:rPr lang="en-IN" dirty="0" smtClean="0"/>
              <a:t>friendship</a:t>
            </a:r>
          </a:p>
          <a:p>
            <a:pPr lvl="1"/>
            <a:r>
              <a:rPr lang="en-IN" dirty="0" smtClean="0"/>
              <a:t>Network constructed by</a:t>
            </a:r>
          </a:p>
          <a:p>
            <a:pPr marL="457200" lvl="1" indent="0">
              <a:buNone/>
            </a:pPr>
            <a:r>
              <a:rPr lang="en-IN" dirty="0"/>
              <a:t> </a:t>
            </a:r>
            <a:r>
              <a:rPr lang="en-IN" dirty="0" smtClean="0"/>
              <a:t>  direct observation of </a:t>
            </a:r>
          </a:p>
          <a:p>
            <a:pPr marL="457200" lvl="1" indent="0">
              <a:buNone/>
            </a:pPr>
            <a:r>
              <a:rPr lang="en-IN" dirty="0"/>
              <a:t> </a:t>
            </a:r>
            <a:r>
              <a:rPr lang="en-IN" dirty="0" smtClean="0"/>
              <a:t>  interaction among</a:t>
            </a:r>
          </a:p>
          <a:p>
            <a:pPr marL="457200" lvl="1" indent="0">
              <a:buNone/>
            </a:pPr>
            <a:r>
              <a:rPr lang="en-IN" dirty="0"/>
              <a:t> </a:t>
            </a:r>
            <a:r>
              <a:rPr lang="en-IN" dirty="0" smtClean="0"/>
              <a:t>  members </a:t>
            </a:r>
          </a:p>
          <a:p>
            <a:pPr lvl="1"/>
            <a:r>
              <a:rPr lang="en-IN" dirty="0" smtClean="0"/>
              <a:t>What can you infer from</a:t>
            </a:r>
          </a:p>
          <a:p>
            <a:pPr marL="457200" lvl="1" indent="0">
              <a:buNone/>
            </a:pPr>
            <a:r>
              <a:rPr lang="en-IN" dirty="0"/>
              <a:t> </a:t>
            </a:r>
            <a:r>
              <a:rPr lang="en-IN" dirty="0" smtClean="0"/>
              <a:t>  the network? </a:t>
            </a:r>
          </a:p>
          <a:p>
            <a:pPr lvl="1"/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208" y="2275108"/>
            <a:ext cx="6618706" cy="396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14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Networks show up everywhere! (2)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36619"/>
            <a:ext cx="3791111" cy="4351338"/>
          </a:xfrm>
        </p:spPr>
        <p:txBody>
          <a:bodyPr/>
          <a:lstStyle/>
          <a:p>
            <a:r>
              <a:rPr lang="en-IN" dirty="0" smtClean="0"/>
              <a:t>Depicts the spread of obesity and change in ties over 32 years</a:t>
            </a:r>
          </a:p>
          <a:p>
            <a:pPr lvl="1"/>
            <a:r>
              <a:rPr lang="en-IN" dirty="0" smtClean="0"/>
              <a:t>12067 subjects</a:t>
            </a:r>
          </a:p>
          <a:p>
            <a:r>
              <a:rPr lang="en-IN" dirty="0" smtClean="0"/>
              <a:t>Multiple foci</a:t>
            </a:r>
          </a:p>
          <a:p>
            <a:r>
              <a:rPr lang="en-IN" dirty="0" smtClean="0"/>
              <a:t>Size, shape and </a:t>
            </a:r>
            <a:r>
              <a:rPr lang="en-IN" dirty="0" err="1" smtClean="0"/>
              <a:t>color</a:t>
            </a:r>
            <a:r>
              <a:rPr lang="en-IN" dirty="0" smtClean="0"/>
              <a:t> of nodes have different meaning</a:t>
            </a:r>
          </a:p>
          <a:p>
            <a:r>
              <a:rPr lang="en-IN" dirty="0" smtClean="0"/>
              <a:t>What is the relation among the nodes?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311" y="1365673"/>
            <a:ext cx="7440063" cy="531569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816368" y="1451953"/>
            <a:ext cx="40911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Framingham Heart Survey social network </a:t>
            </a:r>
          </a:p>
        </p:txBody>
      </p:sp>
    </p:spTree>
    <p:extLst>
      <p:ext uri="{BB962C8B-B14F-4D97-AF65-F5344CB8AC3E}">
        <p14:creationId xmlns:p14="http://schemas.microsoft.com/office/powerpoint/2010/main" val="750758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Networks show up everywhere! </a:t>
            </a:r>
            <a:r>
              <a:rPr lang="en-IN" dirty="0" smtClean="0"/>
              <a:t>(3)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174390" cy="4351338"/>
          </a:xfrm>
        </p:spPr>
        <p:txBody>
          <a:bodyPr/>
          <a:lstStyle/>
          <a:p>
            <a:r>
              <a:rPr lang="en-IN" dirty="0" smtClean="0"/>
              <a:t>If we start a rumour, is it likely to spread in the entire network?</a:t>
            </a:r>
          </a:p>
          <a:p>
            <a:r>
              <a:rPr lang="en-IN" dirty="0" smtClean="0"/>
              <a:t>Who are the most influential people in the organization?</a:t>
            </a:r>
          </a:p>
          <a:p>
            <a:r>
              <a:rPr lang="en-IN" dirty="0" smtClean="0"/>
              <a:t>Is the karate club likely to spread into two different clubs?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B12C-948D-4C77-8613-2E4673F705B6}" type="slidenum">
              <a:rPr lang="en-IN" smtClean="0"/>
              <a:t>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MA 653: Network Science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590" y="1825625"/>
            <a:ext cx="5232353" cy="418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2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7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EFC3C03-67F6-4601-A27C-579326EF49A0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4750</TotalTime>
  <Words>1922</Words>
  <Application>Microsoft Office PowerPoint</Application>
  <PresentationFormat>Widescreen</PresentationFormat>
  <Paragraphs>324</Paragraphs>
  <Slides>32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Charis SIL</vt:lpstr>
      <vt:lpstr>Office Theme</vt:lpstr>
      <vt:lpstr>Course Overview MA 653: Network Science</vt:lpstr>
      <vt:lpstr>What is a network?</vt:lpstr>
      <vt:lpstr>Modelling networks</vt:lpstr>
      <vt:lpstr>Why are we interested in networks?</vt:lpstr>
      <vt:lpstr>Why structure is important? (1)</vt:lpstr>
      <vt:lpstr>Why structure is important? (2)</vt:lpstr>
      <vt:lpstr>Networks show up everywhere! (1)</vt:lpstr>
      <vt:lpstr>Networks show up everywhere! (2)</vt:lpstr>
      <vt:lpstr>Networks show up everywhere! (3)</vt:lpstr>
      <vt:lpstr>Why network science?</vt:lpstr>
      <vt:lpstr>Examples of networks: The Internet</vt:lpstr>
      <vt:lpstr>The Internet</vt:lpstr>
      <vt:lpstr>Examples of networks: WWW</vt:lpstr>
      <vt:lpstr>Examples of networks: Social Networks</vt:lpstr>
      <vt:lpstr>Examples of networks: Disease network</vt:lpstr>
      <vt:lpstr>Disease network</vt:lpstr>
      <vt:lpstr>Examples of networks</vt:lpstr>
      <vt:lpstr>Examples of Networks: Flight connectivity</vt:lpstr>
      <vt:lpstr>Examples of networks: Delivery Networks</vt:lpstr>
      <vt:lpstr>Examples of networks: Affiliation network</vt:lpstr>
      <vt:lpstr>Examples of networks: citation network</vt:lpstr>
      <vt:lpstr>What do we study in networks?</vt:lpstr>
      <vt:lpstr>Properties of networks (1)</vt:lpstr>
      <vt:lpstr>Properties of networks (2)</vt:lpstr>
      <vt:lpstr>The tale of networks: Konigsberg bridges</vt:lpstr>
      <vt:lpstr>The tale of networks: Alpha model</vt:lpstr>
      <vt:lpstr>The tale of networks: Fitness model</vt:lpstr>
      <vt:lpstr>The tale of networks: Erdős–Rényi (ER) graphs</vt:lpstr>
      <vt:lpstr>The tale of networks: Beta model</vt:lpstr>
      <vt:lpstr>Course Administrivia</vt:lpstr>
      <vt:lpstr>Course Outline</vt:lpstr>
      <vt:lpstr>Grading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 518 Database Management Systems</dc:title>
  <dc:creator>Ashok Singh Sairam</dc:creator>
  <cp:lastModifiedBy>Ashok Singh Sairam</cp:lastModifiedBy>
  <cp:revision>136</cp:revision>
  <dcterms:created xsi:type="dcterms:W3CDTF">2020-08-05T04:35:17Z</dcterms:created>
  <dcterms:modified xsi:type="dcterms:W3CDTF">2024-01-09T03:40:19Z</dcterms:modified>
</cp:coreProperties>
</file>

<file path=docProps/thumbnail.jpeg>
</file>